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8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8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0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3AA299-FFFD-043D-756F-C35DF29CACE5}" name="Laura Fisher" initials="LF" userId="S::laura@asa2fly.com::06fd7721-2054-418f-b68a-44a53c3781de" providerId="AD"/>
  <p188:author id="{729D26A4-A9E9-7576-F18E-F013F6E48725}" name="Kathy Kotomaimoce" initials="KK" userId="S::kathyk@asa2fly.com::049bae70-d02b-4334-9971-3cbda3335a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6259"/>
  </p:normalViewPr>
  <p:slideViewPr>
    <p:cSldViewPr>
      <p:cViewPr varScale="1">
        <p:scale>
          <a:sx n="123" d="100"/>
          <a:sy n="123" d="100"/>
        </p:scale>
        <p:origin x="1000" y="184"/>
      </p:cViewPr>
      <p:guideLst>
        <p:guide pos="3840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E191A5-C18C-CE3D-5CCF-4928FB52798A}"/>
              </a:ext>
            </a:extLst>
          </p:cNvPr>
          <p:cNvSpPr/>
          <p:nvPr userDrawn="1"/>
        </p:nvSpPr>
        <p:spPr>
          <a:xfrm>
            <a:off x="6145" y="5877232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9C336B6-F3FE-1E63-E8B2-F9DCBC821A4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 b="1">
                <a:solidFill>
                  <a:srgbClr val="6E282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C59ACD7-62A8-38E7-7FFD-112074DB043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D7D3A-3492-9C16-B9F8-4EBE751D29E8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  <p:sldLayoutId id="2147483651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1" i="0" kern="1200">
          <a:solidFill>
            <a:schemeClr val="tx1"/>
          </a:solidFill>
          <a:latin typeface="Aptos" panose="020B0004020202020204" pitchFamily="34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ne on the runway&#10;&#10;Description automatically generated">
            <a:extLst>
              <a:ext uri="{FF2B5EF4-FFF2-40B4-BE49-F238E27FC236}">
                <a16:creationId xmlns:a16="http://schemas.microsoft.com/office/drawing/2014/main" id="{4D77B693-924A-5FA1-8B4C-0626D2814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3D041-03B4-CB50-C34D-CACCEEAD36E0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Chapter 16 Figures</a:t>
            </a:r>
          </a:p>
        </p:txBody>
      </p:sp>
      <p:pic>
        <p:nvPicPr>
          <p:cNvPr id="4" name="Picture 3" descr="A book cover with text&#10;&#10;Description automatically generated">
            <a:extLst>
              <a:ext uri="{FF2B5EF4-FFF2-40B4-BE49-F238E27FC236}">
                <a16:creationId xmlns:a16="http://schemas.microsoft.com/office/drawing/2014/main" id="{65FBE100-BF37-C7C0-2D7E-2308E4E7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4E861-99D8-A0DD-5DAF-5DBFF780C818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5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16.8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Jetstream.</a:t>
            </a:r>
          </a:p>
        </p:txBody>
      </p:sp>
      <p:pic>
        <p:nvPicPr>
          <p:cNvPr id="5" name="Picture 4" descr="A diagram of a diagram of a plane&#10;&#10;Description automatically generated with medium confidence">
            <a:extLst>
              <a:ext uri="{FF2B5EF4-FFF2-40B4-BE49-F238E27FC236}">
                <a16:creationId xmlns:a16="http://schemas.microsoft.com/office/drawing/2014/main" id="{31484527-270A-0587-913B-1ECB6F6B3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228600"/>
            <a:ext cx="11201627" cy="59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16.9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Mountain wave.</a:t>
            </a:r>
          </a:p>
        </p:txBody>
      </p:sp>
      <p:pic>
        <p:nvPicPr>
          <p:cNvPr id="5" name="Picture 4" descr="A video game screen with a plane flying in the sky&#10;&#10;Description automatically generated">
            <a:extLst>
              <a:ext uri="{FF2B5EF4-FFF2-40B4-BE49-F238E27FC236}">
                <a16:creationId xmlns:a16="http://schemas.microsoft.com/office/drawing/2014/main" id="{628CE3DD-BBB5-EDF5-9F70-F3B9C39879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" y="38100"/>
            <a:ext cx="11849101" cy="56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762000"/>
          </a:xfrm>
        </p:spPr>
        <p:txBody>
          <a:bodyPr>
            <a:noAutofit/>
          </a:bodyPr>
          <a:lstStyle/>
          <a:p>
            <a:r>
              <a:rPr lang="en-US" dirty="0"/>
              <a:t>FIGURE 16.10 (1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Runway Condition Assessment Matrix (RCAM).</a:t>
            </a:r>
          </a:p>
        </p:txBody>
      </p:sp>
      <p:pic>
        <p:nvPicPr>
          <p:cNvPr id="15" name="Picture 1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7474D54-11DF-B0CF-AC17-BC0465ED022C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9404" y="228600"/>
            <a:ext cx="7993191" cy="5219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B8E4C5-2AF3-674E-3618-44828E8B86C5}"/>
              </a:ext>
            </a:extLst>
          </p:cNvPr>
          <p:cNvSpPr txBox="1"/>
          <p:nvPr/>
        </p:nvSpPr>
        <p:spPr>
          <a:xfrm>
            <a:off x="8953498" y="5350521"/>
            <a:ext cx="3238501" cy="523220"/>
          </a:xfrm>
          <a:prstGeom prst="rect">
            <a:avLst/>
          </a:prstGeom>
          <a:noFill/>
        </p:spPr>
        <p:txBody>
          <a:bodyPr wrap="square" rIns="228600" bIns="137160" rtlCol="0">
            <a:spAutoFit/>
          </a:bodyPr>
          <a:lstStyle/>
          <a:p>
            <a:pPr algn="r"/>
            <a:r>
              <a:rPr lang="en-US" sz="2200" i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13962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7474D54-11DF-B0CF-AC17-BC0465ED0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247" y="1828800"/>
            <a:ext cx="7993191" cy="2819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762000"/>
          </a:xfrm>
        </p:spPr>
        <p:txBody>
          <a:bodyPr>
            <a:noAutofit/>
          </a:bodyPr>
          <a:lstStyle/>
          <a:p>
            <a:r>
              <a:rPr lang="en-US" dirty="0"/>
              <a:t>FIGURE 16.10 (2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Runway Condition Assessment Matrix (RCAM).</a:t>
            </a:r>
          </a:p>
        </p:txBody>
      </p:sp>
      <p:pic>
        <p:nvPicPr>
          <p:cNvPr id="2" name="Picture 1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D490C7B9-EE9E-4052-A1BA-179823034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247" y="229246"/>
            <a:ext cx="7993191" cy="15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Autofit/>
          </a:bodyPr>
          <a:lstStyle/>
          <a:p>
            <a:r>
              <a:rPr lang="en-US" dirty="0"/>
              <a:t>FIGURE 16.11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Runway condition reporting.</a:t>
            </a:r>
          </a:p>
        </p:txBody>
      </p:sp>
      <p:pic>
        <p:nvPicPr>
          <p:cNvPr id="6" name="Picture 5" descr="A black and white image of a number&#10;&#10;Description automatically generated">
            <a:extLst>
              <a:ext uri="{FF2B5EF4-FFF2-40B4-BE49-F238E27FC236}">
                <a16:creationId xmlns:a16="http://schemas.microsoft.com/office/drawing/2014/main" id="{2EC9F3AC-3B71-7E6A-90FE-4C00B72484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7" r="6243"/>
          <a:stretch/>
        </p:blipFill>
        <p:spPr>
          <a:xfrm>
            <a:off x="1295400" y="0"/>
            <a:ext cx="9448800" cy="57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9EA3A-4858-DA4F-D98B-138CC0C498F5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C510AA-E5E8-7AC3-4B00-B4306472B90B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46387F1-264E-8F13-9D7C-F1373E5A57F5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D2C428C-7E8B-9161-ABD9-6E42F07AC56F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2C11C1-D32F-2EB2-CFCC-24D49FB1CF22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F32FE1-3B5F-048A-7213-260F7DB7FF60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399002-9E2C-1814-6D98-323318C97583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FDCE62-2465-E9B1-7122-BA3ECE651652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48FF051-CD52-342B-4095-E65E4516ECEA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B9BF15-4944-9F7B-AAEC-F343A73F0F1A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290958-326D-438F-BD2D-2E02F2917D1A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595AA-D08C-90BB-F4DC-35C7B37452ED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94113-BEFD-D068-7407-269888DA1E7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CE8B0B-68AE-D24E-035A-F9F209E8F0F1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03BB77-958F-6AB3-80EE-B9FB03BCD52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E7F55D-756A-C38F-EA31-0B2C842A7972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C0CE92-9422-DBB4-FB12-A26189926CDA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B96B36-8599-5082-56FD-D8412ECFEFC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B2D48C-796D-6BE9-017A-DBC787DE44CF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ED312C-5D2C-75C1-D65D-A4727A44D5A5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A01D41C-E5EC-BC16-C146-72CD50E2EF58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D4F0C-9C03-670A-8938-362C292FFE93}"/>
              </a:ext>
            </a:extLst>
          </p:cNvPr>
          <p:cNvSpPr txBox="1"/>
          <p:nvPr/>
        </p:nvSpPr>
        <p:spPr>
          <a:xfrm>
            <a:off x="1455540" y="4084096"/>
            <a:ext cx="7574160" cy="14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Weather Considerations for Turbine Pilots</a:t>
            </a:r>
          </a:p>
        </p:txBody>
      </p:sp>
    </p:spTree>
    <p:extLst>
      <p:ext uri="{BB962C8B-B14F-4D97-AF65-F5344CB8AC3E}">
        <p14:creationId xmlns:p14="http://schemas.microsoft.com/office/powerpoint/2010/main" val="336234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16.1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Microburst.</a:t>
            </a:r>
          </a:p>
          <a:p>
            <a:endParaRPr lang="en-US" dirty="0"/>
          </a:p>
        </p:txBody>
      </p:sp>
      <p:pic>
        <p:nvPicPr>
          <p:cNvPr id="11" name="Picture 10" descr="A diagram of a boat&#10;&#10;Description automatically generated">
            <a:extLst>
              <a:ext uri="{FF2B5EF4-FFF2-40B4-BE49-F238E27FC236}">
                <a16:creationId xmlns:a16="http://schemas.microsoft.com/office/drawing/2014/main" id="{8FB5FC62-D35C-73EA-F63B-3AA6F5A5A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480" y="228600"/>
            <a:ext cx="955802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16.2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Effects of a microburst on an aircraft.</a:t>
            </a:r>
          </a:p>
        </p:txBody>
      </p:sp>
      <p:pic>
        <p:nvPicPr>
          <p:cNvPr id="5" name="Picture 4" descr="A graphic of airplanes flying in formation&#10;&#10;Description automatically generated with medium confidence">
            <a:extLst>
              <a:ext uri="{FF2B5EF4-FFF2-40B4-BE49-F238E27FC236}">
                <a16:creationId xmlns:a16="http://schemas.microsoft.com/office/drawing/2014/main" id="{E0B0E124-C5E4-397E-754A-4C53B6303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404" y="190500"/>
            <a:ext cx="9145191" cy="55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F12668-835C-82C5-465B-60A7EE715A93}"/>
              </a:ext>
            </a:extLst>
          </p:cNvPr>
          <p:cNvSpPr/>
          <p:nvPr/>
        </p:nvSpPr>
        <p:spPr>
          <a:xfrm>
            <a:off x="381000" y="495300"/>
            <a:ext cx="11430000" cy="5105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16.3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Wind shear recognition and pilot recovery technique.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3F4B6F-D801-5734-DCA6-622C5AF7D9C9}"/>
              </a:ext>
            </a:extLst>
          </p:cNvPr>
          <p:cNvSpPr txBox="1"/>
          <p:nvPr/>
        </p:nvSpPr>
        <p:spPr>
          <a:xfrm>
            <a:off x="7999415" y="1643114"/>
            <a:ext cx="3352798" cy="28264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Garamond" panose="02020404030301010803" pitchFamily="18" charset="0"/>
              </a:rPr>
              <a:t>Pilot Technique: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Flight crew readiness and commitment to respond to a wind shear warning.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Flight path must be controlled with pitch attitude (unusual stick forces may be required as a result).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Lower than normal airspeed may have to be accepted to counter lift loss.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083FF9-A6AB-72D5-7CB4-6BC0623FF332}"/>
              </a:ext>
            </a:extLst>
          </p:cNvPr>
          <p:cNvSpPr txBox="1"/>
          <p:nvPr/>
        </p:nvSpPr>
        <p:spPr>
          <a:xfrm>
            <a:off x="4497386" y="1643114"/>
            <a:ext cx="3160714" cy="34676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Garamond" panose="02020404030301010803" pitchFamily="18" charset="0"/>
              </a:rPr>
              <a:t>Suspected Wind Shear Indications: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Indicated airspeed fluctuations in excess of 15 knots.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Vertical speed variations in excess of 500 fpm.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Pitch attitude excursions of 5° or more.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Glideslope deviations in excess of one dot high or low.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aramond" panose="02020404030301010803" pitchFamily="18" charset="0"/>
              </a:rPr>
              <a:t>Unusual thrust lever position or excessive </a:t>
            </a:r>
            <a:r>
              <a:rPr lang="en-US" sz="1700" dirty="0" err="1">
                <a:latin typeface="Garamond" panose="02020404030301010803" pitchFamily="18" charset="0"/>
              </a:rPr>
              <a:t>autothrottle</a:t>
            </a:r>
            <a:r>
              <a:rPr lang="en-US" sz="1700" dirty="0">
                <a:latin typeface="Garamond" panose="02020404030301010803" pitchFamily="18" charset="0"/>
              </a:rPr>
              <a:t> movement.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9F90F-0B87-4468-456E-AA60CBA3F31F}"/>
              </a:ext>
            </a:extLst>
          </p:cNvPr>
          <p:cNvSpPr txBox="1"/>
          <p:nvPr/>
        </p:nvSpPr>
        <p:spPr>
          <a:xfrm>
            <a:off x="608015" y="1643114"/>
            <a:ext cx="3316286" cy="28110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700" b="1" dirty="0">
                <a:effectLst/>
                <a:latin typeface="Garamond" panose="02020404030301010803" pitchFamily="18" charset="0"/>
              </a:rPr>
              <a:t>Wind Shear Recognition: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Garamond" panose="02020404030301010803" pitchFamily="18" charset="0"/>
              </a:rPr>
              <a:t>Recognition of wind shear encounter is difficult and is usually complicated by marginal weather.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Garamond" panose="02020404030301010803" pitchFamily="18" charset="0"/>
              </a:rPr>
              <a:t>Time available for recognition and recovery is short (as little as 5 seconds).</a:t>
            </a:r>
          </a:p>
          <a:p>
            <a:pPr marL="164592" indent="-164592"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Garamond" panose="02020404030301010803" pitchFamily="18" charset="0"/>
              </a:rPr>
              <a:t>Flight crew coordination is essential for prompt wind shear recognition and recovery.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598612-8F87-8ADC-3E2A-8FA5B23535ED}"/>
              </a:ext>
            </a:extLst>
          </p:cNvPr>
          <p:cNvCxnSpPr/>
          <p:nvPr/>
        </p:nvCxnSpPr>
        <p:spPr>
          <a:xfrm>
            <a:off x="7847013" y="1714500"/>
            <a:ext cx="0" cy="3276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BDD213-FCA8-6BB9-CBC5-93B395BF79A2}"/>
              </a:ext>
            </a:extLst>
          </p:cNvPr>
          <p:cNvCxnSpPr/>
          <p:nvPr/>
        </p:nvCxnSpPr>
        <p:spPr>
          <a:xfrm>
            <a:off x="4152900" y="1714500"/>
            <a:ext cx="0" cy="3276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D8B9ED-666D-F0B0-FC60-05804DFB6719}"/>
              </a:ext>
            </a:extLst>
          </p:cNvPr>
          <p:cNvSpPr txBox="1"/>
          <p:nvPr/>
        </p:nvSpPr>
        <p:spPr>
          <a:xfrm>
            <a:off x="495299" y="795635"/>
            <a:ext cx="1120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Pilot Wind Shear Guide</a:t>
            </a:r>
          </a:p>
        </p:txBody>
      </p:sp>
    </p:spTree>
    <p:extLst>
      <p:ext uri="{BB962C8B-B14F-4D97-AF65-F5344CB8AC3E}">
        <p14:creationId xmlns:p14="http://schemas.microsoft.com/office/powerpoint/2010/main" val="34828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16.4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Types of structural icing.</a:t>
            </a:r>
          </a:p>
          <a:p>
            <a:endParaRPr lang="en-US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EF3E0D5-A01D-93FC-2E48-25CC8D0FC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85800"/>
            <a:ext cx="8991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16.5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More ice forms on surfaces with a shorter radius of curvature.</a:t>
            </a:r>
          </a:p>
          <a:p>
            <a:endParaRPr lang="en-US" dirty="0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26F48BB-F200-0A3F-C3DD-B46FDD7AB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86" y="381000"/>
            <a:ext cx="12062114" cy="50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16.6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The effect of surface contamination on lift.</a:t>
            </a:r>
          </a:p>
        </p:txBody>
      </p:sp>
      <p:pic>
        <p:nvPicPr>
          <p:cNvPr id="5" name="Picture 4" descr="A graph with arrows and lines&#10;&#10;Description automatically generated">
            <a:extLst>
              <a:ext uri="{FF2B5EF4-FFF2-40B4-BE49-F238E27FC236}">
                <a16:creationId xmlns:a16="http://schemas.microsoft.com/office/drawing/2014/main" id="{9C389B5B-8B2C-FCB7-C02C-6E08F891B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50" y="15240"/>
            <a:ext cx="7219950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6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16.7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Tailplane icing.</a:t>
            </a:r>
          </a:p>
        </p:txBody>
      </p:sp>
      <p:pic>
        <p:nvPicPr>
          <p:cNvPr id="6" name="Picture 5" descr="A drawing of a plane&#10;&#10;Description automatically generated">
            <a:extLst>
              <a:ext uri="{FF2B5EF4-FFF2-40B4-BE49-F238E27FC236}">
                <a16:creationId xmlns:a16="http://schemas.microsoft.com/office/drawing/2014/main" id="{F5C86D7C-040F-F95B-3FE8-4D57697B0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42" y="349250"/>
            <a:ext cx="11968120" cy="49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4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7362</TotalTime>
  <Words>281</Words>
  <Application>Microsoft Macintosh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SemiBold</vt:lpstr>
      <vt:lpstr>Arial</vt:lpstr>
      <vt:lpstr>Garamond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Sarah Hager</cp:lastModifiedBy>
  <cp:revision>56</cp:revision>
  <dcterms:created xsi:type="dcterms:W3CDTF">2024-02-28T00:44:40Z</dcterms:created>
  <dcterms:modified xsi:type="dcterms:W3CDTF">2024-07-15T21:44:20Z</dcterms:modified>
</cp:coreProperties>
</file>